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58" r:id="rId3"/>
    <p:sldId id="261" r:id="rId4"/>
    <p:sldId id="262" r:id="rId5"/>
    <p:sldId id="307" r:id="rId6"/>
    <p:sldId id="308" r:id="rId7"/>
    <p:sldId id="309" r:id="rId8"/>
    <p:sldId id="310" r:id="rId9"/>
    <p:sldId id="312" r:id="rId10"/>
    <p:sldId id="311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</p:sldIdLst>
  <p:sldSz cx="9144000" cy="5143500" type="screen16x9"/>
  <p:notesSz cx="6858000" cy="9144000"/>
  <p:embeddedFontLst>
    <p:embeddedFont>
      <p:font typeface="Archivo" pitchFamily="2" charset="77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Exo" pitchFamily="2" charset="77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496459-2A00-4E6B-8B13-00AAC49A80AE}">
  <a:tblStyle styleId="{19496459-2A00-4E6B-8B13-00AAC49A80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1"/>
  </p:normalViewPr>
  <p:slideViewPr>
    <p:cSldViewPr snapToGrid="0" snapToObjects="1">
      <p:cViewPr varScale="1">
        <p:scale>
          <a:sx n="161" d="100"/>
          <a:sy n="161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56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623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5341cb7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5341cb7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434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94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96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873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602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5341cb7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5341cb7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0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0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37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98feb88a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98feb88a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5341cb7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5341cb7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225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448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5341cb7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5341cb7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831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702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4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74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5341cb7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5341cb7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5341cb7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5341cb7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294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933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48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6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341cb7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341cb71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93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62574" y="1322150"/>
            <a:ext cx="2658300" cy="32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5827" y="911250"/>
            <a:ext cx="3176400" cy="27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15827" y="3637350"/>
            <a:ext cx="3176400" cy="5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577875" y="1490488"/>
            <a:ext cx="0" cy="2096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480625" y="246281"/>
            <a:ext cx="3225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51525" y="181175"/>
            <a:ext cx="452700" cy="4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3138825" y="407531"/>
            <a:ext cx="2877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/>
          <p:nvPr/>
        </p:nvSpPr>
        <p:spPr>
          <a:xfrm>
            <a:off x="8416625" y="4443200"/>
            <a:ext cx="3225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784275" y="1804667"/>
            <a:ext cx="3501600" cy="20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784275" y="3942867"/>
            <a:ext cx="35016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88275" y="3123550"/>
            <a:ext cx="452700" cy="4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03050" y="779450"/>
            <a:ext cx="452700" cy="4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353375" y="4537975"/>
            <a:ext cx="322500" cy="3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468150" y="2499200"/>
            <a:ext cx="3225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8629388" y="3426250"/>
            <a:ext cx="0" cy="1725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 rot="10800000">
            <a:off x="514613" y="-25"/>
            <a:ext cx="0" cy="205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072050" y="441350"/>
            <a:ext cx="335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5817525" y="470136"/>
            <a:ext cx="2447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5817525" y="760008"/>
            <a:ext cx="24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817525" y="1555388"/>
            <a:ext cx="2447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5817525" y="1845379"/>
            <a:ext cx="24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5817525" y="2639692"/>
            <a:ext cx="2447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6"/>
          </p:nvPr>
        </p:nvSpPr>
        <p:spPr>
          <a:xfrm>
            <a:off x="5817525" y="2930160"/>
            <a:ext cx="24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817525" y="3724642"/>
            <a:ext cx="2447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8"/>
          </p:nvPr>
        </p:nvSpPr>
        <p:spPr>
          <a:xfrm>
            <a:off x="5817525" y="4015232"/>
            <a:ext cx="24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06" name="Google Shape;106;p13"/>
          <p:cNvCxnSpPr/>
          <p:nvPr/>
        </p:nvCxnSpPr>
        <p:spPr>
          <a:xfrm>
            <a:off x="447050" y="0"/>
            <a:ext cx="0" cy="1984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3"/>
          <p:cNvCxnSpPr/>
          <p:nvPr/>
        </p:nvCxnSpPr>
        <p:spPr>
          <a:xfrm>
            <a:off x="8703225" y="2556875"/>
            <a:ext cx="0" cy="2586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3"/>
          <p:cNvSpPr/>
          <p:nvPr/>
        </p:nvSpPr>
        <p:spPr>
          <a:xfrm>
            <a:off x="220700" y="4181675"/>
            <a:ext cx="452700" cy="4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8541975" y="683800"/>
            <a:ext cx="322500" cy="3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1"/>
          </p:nvPr>
        </p:nvSpPr>
        <p:spPr>
          <a:xfrm>
            <a:off x="2195850" y="1826650"/>
            <a:ext cx="4752300" cy="17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25925" y="888888"/>
            <a:ext cx="452700" cy="4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8330475" y="3745000"/>
            <a:ext cx="3225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8265375" y="392900"/>
            <a:ext cx="452700" cy="4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491025" y="4428113"/>
            <a:ext cx="322500" cy="3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 rot="10800000">
            <a:off x="652275" y="1855413"/>
            <a:ext cx="0" cy="2058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/>
          <p:cNvCxnSpPr/>
          <p:nvPr/>
        </p:nvCxnSpPr>
        <p:spPr>
          <a:xfrm rot="10800000">
            <a:off x="8491725" y="1265838"/>
            <a:ext cx="0" cy="205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/>
          <p:nvPr/>
        </p:nvSpPr>
        <p:spPr>
          <a:xfrm>
            <a:off x="425925" y="888888"/>
            <a:ext cx="452700" cy="4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8330475" y="3745000"/>
            <a:ext cx="3225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8265375" y="392900"/>
            <a:ext cx="452700" cy="4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491025" y="4428113"/>
            <a:ext cx="322500" cy="3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" name="Google Shape;247;p24"/>
          <p:cNvCxnSpPr/>
          <p:nvPr/>
        </p:nvCxnSpPr>
        <p:spPr>
          <a:xfrm rot="10800000">
            <a:off x="652275" y="1855413"/>
            <a:ext cx="0" cy="2058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24"/>
          <p:cNvCxnSpPr/>
          <p:nvPr/>
        </p:nvCxnSpPr>
        <p:spPr>
          <a:xfrm rot="10800000">
            <a:off x="8491725" y="1265838"/>
            <a:ext cx="0" cy="205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318813" y="743763"/>
            <a:ext cx="452700" cy="4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383913" y="2578488"/>
            <a:ext cx="322500" cy="3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25"/>
          <p:cNvCxnSpPr/>
          <p:nvPr/>
        </p:nvCxnSpPr>
        <p:spPr>
          <a:xfrm rot="10800000">
            <a:off x="0" y="246413"/>
            <a:ext cx="2582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25"/>
          <p:cNvSpPr/>
          <p:nvPr/>
        </p:nvSpPr>
        <p:spPr>
          <a:xfrm>
            <a:off x="318813" y="4339363"/>
            <a:ext cx="452700" cy="4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8437588" y="313088"/>
            <a:ext cx="322500" cy="3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8372488" y="1580138"/>
            <a:ext cx="452700" cy="4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8437588" y="4161988"/>
            <a:ext cx="322500" cy="3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25"/>
          <p:cNvCxnSpPr/>
          <p:nvPr/>
        </p:nvCxnSpPr>
        <p:spPr>
          <a:xfrm rot="10800000">
            <a:off x="3942300" y="4849763"/>
            <a:ext cx="5201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/>
          <p:nvPr/>
        </p:nvSpPr>
        <p:spPr>
          <a:xfrm>
            <a:off x="2257375" y="441338"/>
            <a:ext cx="452700" cy="4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993263" y="4443211"/>
            <a:ext cx="322500" cy="3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" name="Google Shape;261;p26"/>
          <p:cNvCxnSpPr/>
          <p:nvPr/>
        </p:nvCxnSpPr>
        <p:spPr>
          <a:xfrm>
            <a:off x="-12" y="667688"/>
            <a:ext cx="1838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6"/>
          <p:cNvCxnSpPr/>
          <p:nvPr/>
        </p:nvCxnSpPr>
        <p:spPr>
          <a:xfrm>
            <a:off x="7318788" y="667688"/>
            <a:ext cx="1838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26"/>
          <p:cNvSpPr/>
          <p:nvPr/>
        </p:nvSpPr>
        <p:spPr>
          <a:xfrm>
            <a:off x="6446825" y="441338"/>
            <a:ext cx="452700" cy="4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7828238" y="4443211"/>
            <a:ext cx="3225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" name="Google Shape;265;p26"/>
          <p:cNvCxnSpPr/>
          <p:nvPr/>
        </p:nvCxnSpPr>
        <p:spPr>
          <a:xfrm rot="10800000" flipH="1">
            <a:off x="8417625" y="4597274"/>
            <a:ext cx="7392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0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>
            <a:off x="499875" y="2295913"/>
            <a:ext cx="452700" cy="4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564975" y="4021788"/>
            <a:ext cx="322500" cy="3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" name="Google Shape;269;p27"/>
          <p:cNvCxnSpPr/>
          <p:nvPr/>
        </p:nvCxnSpPr>
        <p:spPr>
          <a:xfrm rot="10800000">
            <a:off x="726225" y="-12"/>
            <a:ext cx="0" cy="2058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27"/>
          <p:cNvCxnSpPr/>
          <p:nvPr/>
        </p:nvCxnSpPr>
        <p:spPr>
          <a:xfrm rot="10800000">
            <a:off x="8417775" y="3084588"/>
            <a:ext cx="0" cy="205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27"/>
          <p:cNvSpPr/>
          <p:nvPr/>
        </p:nvSpPr>
        <p:spPr>
          <a:xfrm>
            <a:off x="8190125" y="1843213"/>
            <a:ext cx="452700" cy="4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8255225" y="460613"/>
            <a:ext cx="3225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3" r:id="rId5"/>
    <p:sldLayoutId id="2147483670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www.researchgate.net/figure/The-basic-singular-spectrum-analysis-SSA-process-36_fig1_32883075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i.m.wikipedia.org/wiki/T%E1%BA%ADp_tin:Random_forest_diagram_complete.png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towardsdatascience.com/synthetic-time-series-data-a-gan-approach-869a984f223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ctrTitle"/>
          </p:nvPr>
        </p:nvSpPr>
        <p:spPr>
          <a:xfrm>
            <a:off x="4421079" y="1067898"/>
            <a:ext cx="3755255" cy="2070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80000" lvl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</a:rPr>
              <a:t>Phân</a:t>
            </a:r>
            <a:r>
              <a:rPr lang="en-US" sz="2800" dirty="0">
                <a:solidFill>
                  <a:schemeClr val="dk2"/>
                </a:solidFill>
              </a:rPr>
              <a:t> </a:t>
            </a:r>
            <a:r>
              <a:rPr lang="en-US" sz="2800" dirty="0" err="1">
                <a:solidFill>
                  <a:schemeClr val="dk2"/>
                </a:solidFill>
              </a:rPr>
              <a:t>tích</a:t>
            </a:r>
            <a:r>
              <a:rPr lang="en-US" sz="2800" dirty="0">
                <a:solidFill>
                  <a:schemeClr val="dk2"/>
                </a:solidFill>
              </a:rPr>
              <a:t> </a:t>
            </a:r>
            <a:r>
              <a:rPr lang="en-US" sz="2800" dirty="0" err="1">
                <a:solidFill>
                  <a:schemeClr val="dk2"/>
                </a:solidFill>
              </a:rPr>
              <a:t>dữ</a:t>
            </a:r>
            <a:r>
              <a:rPr lang="en-US" sz="2800" dirty="0">
                <a:solidFill>
                  <a:schemeClr val="dk2"/>
                </a:solidFill>
              </a:rPr>
              <a:t> </a:t>
            </a:r>
            <a:r>
              <a:rPr lang="en-US" sz="2800" dirty="0" err="1">
                <a:solidFill>
                  <a:schemeClr val="dk2"/>
                </a:solidFill>
              </a:rPr>
              <a:t>liệu</a:t>
            </a:r>
            <a:r>
              <a:rPr lang="en-US" sz="2800" dirty="0">
                <a:solidFill>
                  <a:schemeClr val="dk2"/>
                </a:solidFill>
              </a:rPr>
              <a:t> </a:t>
            </a:r>
            <a:r>
              <a:rPr lang="en-US" sz="2800" dirty="0" err="1">
                <a:solidFill>
                  <a:schemeClr val="dk2"/>
                </a:solidFill>
              </a:rPr>
              <a:t>chuỗi</a:t>
            </a:r>
            <a:r>
              <a:rPr lang="en-US" sz="2800" dirty="0">
                <a:solidFill>
                  <a:schemeClr val="dk2"/>
                </a:solidFill>
              </a:rPr>
              <a:t> </a:t>
            </a:r>
            <a:r>
              <a:rPr lang="en-US" sz="2800" dirty="0" err="1">
                <a:solidFill>
                  <a:schemeClr val="dk2"/>
                </a:solidFill>
              </a:rPr>
              <a:t>thời</a:t>
            </a:r>
            <a:r>
              <a:rPr lang="en-US" sz="2800" dirty="0">
                <a:solidFill>
                  <a:schemeClr val="dk2"/>
                </a:solidFill>
              </a:rPr>
              <a:t> </a:t>
            </a:r>
            <a:r>
              <a:rPr lang="en-US" sz="2800" dirty="0" err="1">
                <a:solidFill>
                  <a:schemeClr val="dk2"/>
                </a:solidFill>
              </a:rPr>
              <a:t>gian</a:t>
            </a:r>
            <a:br>
              <a:rPr lang="en-US" sz="1100" dirty="0">
                <a:solidFill>
                  <a:schemeClr val="dk2"/>
                </a:solidFill>
              </a:rPr>
            </a:b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trong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bài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toán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đánh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giá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dự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đoán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khả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năng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hồi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phục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của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bệnh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nhân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đột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quỵ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1"/>
          </p:nvPr>
        </p:nvSpPr>
        <p:spPr>
          <a:xfrm>
            <a:off x="4572000" y="4217412"/>
            <a:ext cx="2947387" cy="390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Presenter: </a:t>
            </a:r>
            <a:r>
              <a:rPr lang="e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Trần</a:t>
            </a:r>
            <a:r>
              <a:rPr lang="e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Lê </a:t>
            </a:r>
            <a:r>
              <a:rPr lang="e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Phương</a:t>
            </a:r>
            <a:r>
              <a:rPr lang="e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Thảo</a:t>
            </a:r>
            <a:endParaRPr lang="e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BB63C-E711-5853-7714-CA77A5D1FE59}"/>
              </a:ext>
            </a:extLst>
          </p:cNvPr>
          <p:cNvSpPr txBox="1"/>
          <p:nvPr/>
        </p:nvSpPr>
        <p:spPr>
          <a:xfrm>
            <a:off x="4598634" y="3627344"/>
            <a:ext cx="2947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chemeClr val="bg2"/>
                </a:solidFill>
              </a:rPr>
              <a:t>Viettel Digital Talents</a:t>
            </a:r>
          </a:p>
          <a:p>
            <a:r>
              <a:rPr lang="en-VN" i="1" dirty="0">
                <a:solidFill>
                  <a:schemeClr val="bg2"/>
                </a:solidFill>
              </a:rPr>
              <a:t>Ngày 24 tháng 6 năm 2022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67478A-DA12-12DC-D3A1-0A96ABE2625F}"/>
              </a:ext>
            </a:extLst>
          </p:cNvPr>
          <p:cNvCxnSpPr/>
          <p:nvPr/>
        </p:nvCxnSpPr>
        <p:spPr>
          <a:xfrm>
            <a:off x="4705165" y="3400143"/>
            <a:ext cx="347116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Extraction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9" y="1269963"/>
            <a:ext cx="2102646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Granger Causality Test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FB241CD-37E1-F0F3-6501-DD084A7D1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24907"/>
              </p:ext>
            </p:extLst>
          </p:nvPr>
        </p:nvGraphicFramePr>
        <p:xfrm>
          <a:off x="5362113" y="1961964"/>
          <a:ext cx="2547891" cy="822960"/>
        </p:xfrm>
        <a:graphic>
          <a:graphicData uri="http://schemas.openxmlformats.org/drawingml/2006/table">
            <a:tbl>
              <a:tblPr firstRow="1" bandRow="1">
                <a:tableStyleId>{19496459-2A00-4E6B-8B13-00AAC49A80AE}</a:tableStyleId>
              </a:tblPr>
              <a:tblGrid>
                <a:gridCol w="849297">
                  <a:extLst>
                    <a:ext uri="{9D8B030D-6E8A-4147-A177-3AD203B41FA5}">
                      <a16:colId xmlns:a16="http://schemas.microsoft.com/office/drawing/2014/main" val="916444048"/>
                    </a:ext>
                  </a:extLst>
                </a:gridCol>
                <a:gridCol w="849297">
                  <a:extLst>
                    <a:ext uri="{9D8B030D-6E8A-4147-A177-3AD203B41FA5}">
                      <a16:colId xmlns:a16="http://schemas.microsoft.com/office/drawing/2014/main" val="207333539"/>
                    </a:ext>
                  </a:extLst>
                </a:gridCol>
                <a:gridCol w="849297">
                  <a:extLst>
                    <a:ext uri="{9D8B030D-6E8A-4147-A177-3AD203B41FA5}">
                      <a16:colId xmlns:a16="http://schemas.microsoft.com/office/drawing/2014/main" val="656326183"/>
                    </a:ext>
                  </a:extLst>
                </a:gridCol>
              </a:tblGrid>
              <a:tr h="265220">
                <a:tc>
                  <a:txBody>
                    <a:bodyPr/>
                    <a:lstStyle/>
                    <a:p>
                      <a:endParaRPr lang="en-V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counts-X</a:t>
                      </a:r>
                      <a:endParaRPr lang="en-V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r>
                        <a:rPr lang="en-VN" sz="1200" dirty="0"/>
                        <a:t>peed_X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48813"/>
                  </a:ext>
                </a:extLst>
              </a:tr>
              <a:tr h="265220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VN" sz="1200" dirty="0"/>
                        <a:t>ounts_Y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1200" dirty="0"/>
                        <a:t>1.000000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1200" b="1" dirty="0"/>
                        <a:t>0.000000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321115"/>
                  </a:ext>
                </a:extLst>
              </a:tr>
              <a:tr h="265220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VN" sz="1200" dirty="0"/>
                        <a:t>ounts_Y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1200" b="1" dirty="0"/>
                        <a:t>0.000904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1200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528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E3C2A2-085C-6086-0DD1-5F8882908CE0}"/>
              </a:ext>
            </a:extLst>
          </p:cNvPr>
          <p:cNvSpPr txBox="1"/>
          <p:nvPr/>
        </p:nvSpPr>
        <p:spPr>
          <a:xfrm>
            <a:off x="5678750" y="2849732"/>
            <a:ext cx="2035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i="1" dirty="0"/>
              <a:t>Granger Causation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CA669-2EAB-115B-5537-39C1F5D4F4A9}"/>
              </a:ext>
            </a:extLst>
          </p:cNvPr>
          <p:cNvSpPr txBox="1"/>
          <p:nvPr/>
        </p:nvSpPr>
        <p:spPr>
          <a:xfrm>
            <a:off x="1136341" y="1924915"/>
            <a:ext cx="3595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/>
              <a:t>Sử dụng để kiểm chứng chiều hướng tác động của các cặp biến để xác định biến nguyên nhân và biến kết quả</a:t>
            </a:r>
            <a:endParaRPr lang="en-VN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C20EF-5D2D-FF32-4D79-F037214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87" y="2622766"/>
            <a:ext cx="2501900" cy="3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33C6E4-2E9C-FBBA-5857-6FB36EFC2B8D}"/>
              </a:ext>
            </a:extLst>
          </p:cNvPr>
          <p:cNvSpPr txBox="1"/>
          <p:nvPr/>
        </p:nvSpPr>
        <p:spPr>
          <a:xfrm>
            <a:off x="1195650" y="2659445"/>
            <a:ext cx="60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Nếu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C8842-7822-35DF-5DF5-5157B932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531" y="2928733"/>
            <a:ext cx="11557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9BC4E9-817B-14FC-3384-480EF7400BD3}"/>
              </a:ext>
            </a:extLst>
          </p:cNvPr>
          <p:cNvSpPr txBox="1"/>
          <p:nvPr/>
        </p:nvSpPr>
        <p:spPr>
          <a:xfrm>
            <a:off x="1195647" y="3022000"/>
            <a:ext cx="60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thì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E2848-CCE7-F8BE-7A1F-D15561C4FDA8}"/>
              </a:ext>
            </a:extLst>
          </p:cNvPr>
          <p:cNvSpPr txBox="1"/>
          <p:nvPr/>
        </p:nvSpPr>
        <p:spPr>
          <a:xfrm>
            <a:off x="1235359" y="3506680"/>
            <a:ext cx="458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Dựa vào Granger Causation Matrix, có p-value &lt; 0.05 </a:t>
            </a:r>
          </a:p>
          <a:p>
            <a:r>
              <a:rPr lang="en-US" sz="1200" dirty="0"/>
              <a:t>S</a:t>
            </a:r>
            <a:r>
              <a:rPr lang="en-VN" sz="1200" dirty="0"/>
              <a:t>uy ra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F796C3-A3A4-69BF-015F-A3FC97A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31" y="3815945"/>
            <a:ext cx="1803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9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 Decomposition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9" y="1269963"/>
            <a:ext cx="3203476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Singular Spectrum Analysis (SSA)</a:t>
            </a:r>
          </a:p>
        </p:txBody>
      </p:sp>
      <p:pic>
        <p:nvPicPr>
          <p:cNvPr id="3" name="Picture 2" descr="Basic Singular Spectrum Analysis">
            <a:extLst>
              <a:ext uri="{FF2B5EF4-FFF2-40B4-BE49-F238E27FC236}">
                <a16:creationId xmlns:a16="http://schemas.microsoft.com/office/drawing/2014/main" id="{F687FD17-C912-B4C8-978D-BEDA963A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59" y="1924915"/>
            <a:ext cx="3730933" cy="2361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2EE2F-F6A9-C04A-3179-79173217BF36}"/>
              </a:ext>
            </a:extLst>
          </p:cNvPr>
          <p:cNvSpPr txBox="1"/>
          <p:nvPr/>
        </p:nvSpPr>
        <p:spPr>
          <a:xfrm>
            <a:off x="2112885" y="4862950"/>
            <a:ext cx="719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75000"/>
                  </a:schemeClr>
                </a:solidFill>
              </a:rPr>
              <a:t>Source: </a:t>
            </a:r>
            <a:r>
              <a:rPr lang="en-US" sz="1050" i="1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basic singular spectrum analysis (SSA) process [36]. | Download Scientific Diagram (researchgate.net)</a:t>
            </a:r>
            <a:endParaRPr lang="en-VN" sz="1050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51EDB-E717-AE16-679F-82293F2DE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214" y="836649"/>
            <a:ext cx="2953705" cy="38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8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/>
          <p:nvPr/>
        </p:nvSpPr>
        <p:spPr>
          <a:xfrm>
            <a:off x="1237900" y="1160925"/>
            <a:ext cx="3180000" cy="3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4784275" y="2257125"/>
            <a:ext cx="3501600" cy="1293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Methodology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4784275" y="1160925"/>
            <a:ext cx="761400" cy="76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03</a:t>
            </a:r>
            <a:endParaRPr sz="3200" b="1"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106475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Spatio</a:t>
            </a:r>
            <a:r>
              <a:rPr lang="en" dirty="0"/>
              <a:t>-Temporal Prediction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9" y="1269963"/>
            <a:ext cx="3203476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Vector Auto-Regressive Model (VAR)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6BE96-F416-0C16-6A39-A3B42B1A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59" y="1851186"/>
            <a:ext cx="5607975" cy="713014"/>
          </a:xfrm>
          <a:prstGeom prst="rect">
            <a:avLst/>
          </a:prstGeom>
        </p:spPr>
      </p:pic>
      <p:sp>
        <p:nvSpPr>
          <p:cNvPr id="8" name="Google Shape;335;p36">
            <a:extLst>
              <a:ext uri="{FF2B5EF4-FFF2-40B4-BE49-F238E27FC236}">
                <a16:creationId xmlns:a16="http://schemas.microsoft.com/office/drawing/2014/main" id="{B9393CE5-0200-BBE1-E11E-E4193D9B63C9}"/>
              </a:ext>
            </a:extLst>
          </p:cNvPr>
          <p:cNvSpPr/>
          <p:nvPr/>
        </p:nvSpPr>
        <p:spPr>
          <a:xfrm>
            <a:off x="1235359" y="2883007"/>
            <a:ext cx="3203476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LightGBM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15CE-3218-DC3A-F545-A80AC0909D7F}"/>
              </a:ext>
            </a:extLst>
          </p:cNvPr>
          <p:cNvCxnSpPr>
            <a:stCxn id="2" idx="2"/>
          </p:cNvCxnSpPr>
          <p:nvPr/>
        </p:nvCxnSpPr>
        <p:spPr>
          <a:xfrm>
            <a:off x="4039347" y="2564200"/>
            <a:ext cx="190869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493E6-FBFD-6143-60B7-A87B51357ECA}"/>
              </a:ext>
            </a:extLst>
          </p:cNvPr>
          <p:cNvCxnSpPr>
            <a:cxnSpLocks/>
          </p:cNvCxnSpPr>
          <p:nvPr/>
        </p:nvCxnSpPr>
        <p:spPr>
          <a:xfrm flipV="1">
            <a:off x="6278000" y="2564200"/>
            <a:ext cx="486784" cy="7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CB3D10-0CC5-337F-BF14-28F928714DCC}"/>
              </a:ext>
            </a:extLst>
          </p:cNvPr>
          <p:cNvSpPr txBox="1"/>
          <p:nvPr/>
        </p:nvSpPr>
        <p:spPr>
          <a:xfrm>
            <a:off x="4261288" y="2581151"/>
            <a:ext cx="14648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" dirty="0"/>
              <a:t>Auto-Regressive (AR)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CBDD4C-520B-AF69-E028-4F9502D31394}"/>
              </a:ext>
            </a:extLst>
          </p:cNvPr>
          <p:cNvSpPr txBox="1"/>
          <p:nvPr/>
        </p:nvSpPr>
        <p:spPr>
          <a:xfrm>
            <a:off x="5869625" y="2581151"/>
            <a:ext cx="14648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" dirty="0"/>
              <a:t>Moving Average (MA)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C9120-5B7E-B668-857C-C67AA469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264" y="3365915"/>
            <a:ext cx="1861357" cy="1590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F06AED-589A-8F9E-22FF-8DF5FFF20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446" y="3873537"/>
            <a:ext cx="2313544" cy="1003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31B8A9-355A-7068-F8B8-D2BB81C8DB32}"/>
              </a:ext>
            </a:extLst>
          </p:cNvPr>
          <p:cNvSpPr txBox="1"/>
          <p:nvPr/>
        </p:nvSpPr>
        <p:spPr>
          <a:xfrm>
            <a:off x="2265293" y="3642705"/>
            <a:ext cx="966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" dirty="0"/>
              <a:t>Training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2F01C-3123-E9B2-DF0C-FB4609790227}"/>
              </a:ext>
            </a:extLst>
          </p:cNvPr>
          <p:cNvSpPr txBox="1"/>
          <p:nvPr/>
        </p:nvSpPr>
        <p:spPr>
          <a:xfrm>
            <a:off x="1235359" y="3365915"/>
            <a:ext cx="2147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Supervised Learning Setting</a:t>
            </a:r>
            <a:endParaRPr lang="en-VN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F41F4F-A0DA-09F4-B56C-2C37FFED8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347" y="3919872"/>
            <a:ext cx="1063344" cy="9851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12CD42-59F9-DC01-F3D2-4BA33CC7BCE4}"/>
              </a:ext>
            </a:extLst>
          </p:cNvPr>
          <p:cNvSpPr txBox="1"/>
          <p:nvPr/>
        </p:nvSpPr>
        <p:spPr>
          <a:xfrm>
            <a:off x="4297537" y="3642705"/>
            <a:ext cx="966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" dirty="0"/>
              <a:t>Output Vector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24CEFB-727A-21C8-B7F6-B64783063ADD}"/>
              </a:ext>
            </a:extLst>
          </p:cNvPr>
          <p:cNvSpPr txBox="1"/>
          <p:nvPr/>
        </p:nvSpPr>
        <p:spPr>
          <a:xfrm>
            <a:off x="5948039" y="3082526"/>
            <a:ext cx="1643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One-step Forecasting</a:t>
            </a:r>
            <a:endParaRPr lang="en-VN" sz="1100" dirty="0"/>
          </a:p>
        </p:txBody>
      </p:sp>
    </p:spTree>
    <p:extLst>
      <p:ext uri="{BB962C8B-B14F-4D97-AF65-F5344CB8AC3E}">
        <p14:creationId xmlns:p14="http://schemas.microsoft.com/office/powerpoint/2010/main" val="328806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Spatio</a:t>
            </a:r>
            <a:r>
              <a:rPr lang="en" dirty="0"/>
              <a:t>-Temporal Prediction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9" y="1269963"/>
            <a:ext cx="3203476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Long short-term memory (LSTM)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3F909-DA9A-A47C-997F-394B6795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05" y="1669002"/>
            <a:ext cx="4683279" cy="2858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F0D8F0-15AE-BC92-3F88-88724261E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43" y="2616140"/>
            <a:ext cx="2613775" cy="11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0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Spatio</a:t>
            </a:r>
            <a:r>
              <a:rPr lang="en" dirty="0"/>
              <a:t>-Temporal Prediction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9" y="1269963"/>
            <a:ext cx="3203476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Combine LSTM with SSA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01EBB-B049-EDAB-F27E-8406D9E7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09" y="898619"/>
            <a:ext cx="3141331" cy="4076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B9367-2218-125D-4683-E9AEF2504F5F}"/>
              </a:ext>
            </a:extLst>
          </p:cNvPr>
          <p:cNvSpPr txBox="1"/>
          <p:nvPr/>
        </p:nvSpPr>
        <p:spPr>
          <a:xfrm>
            <a:off x="1235359" y="1789964"/>
            <a:ext cx="320347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Stage 1.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Phân tách theo phương pháp đơn phổ (SSA) từ chuỗi dữ liệu thời gian ban đầu thành 2 yếu tố thành phần là xu hướng (trend) và phần nhiễu (noise). </a:t>
            </a:r>
          </a:p>
          <a:p>
            <a:pPr algn="just"/>
            <a:endParaRPr lang="vi-V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Stage 2.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Tái cấu tạo chuỗi thời gian sau khi loại bổ phần nhiễu (noise). </a:t>
            </a:r>
          </a:p>
          <a:p>
            <a:pPr algn="just"/>
            <a:endParaRPr lang="vi-V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Stage 3.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Sử dụng mô hình đự đoán LSTM, dựa vào hàm tự tương quan một phần PACF (Partial autocorrelation function) để xác định đỗ trễ.</a:t>
            </a:r>
            <a:endParaRPr lang="en-V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018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Exceedance Probability Prediction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9" y="1269963"/>
            <a:ext cx="2182544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Binary Classification</a:t>
            </a:r>
          </a:p>
        </p:txBody>
      </p:sp>
      <p:sp>
        <p:nvSpPr>
          <p:cNvPr id="7" name="Google Shape;335;p36">
            <a:extLst>
              <a:ext uri="{FF2B5EF4-FFF2-40B4-BE49-F238E27FC236}">
                <a16:creationId xmlns:a16="http://schemas.microsoft.com/office/drawing/2014/main" id="{04B514B6-E440-4A11-A42D-DDD3D60A546C}"/>
              </a:ext>
            </a:extLst>
          </p:cNvPr>
          <p:cNvSpPr/>
          <p:nvPr/>
        </p:nvSpPr>
        <p:spPr>
          <a:xfrm>
            <a:off x="4634827" y="1247613"/>
            <a:ext cx="2182544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Forecast Ensemble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073C1-A7DF-C011-EC37-B56CB3FA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078" y="1973044"/>
            <a:ext cx="1987797" cy="553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622D0-4B27-4719-ECA1-571BAC834081}"/>
              </a:ext>
            </a:extLst>
          </p:cNvPr>
          <p:cNvSpPr txBox="1"/>
          <p:nvPr/>
        </p:nvSpPr>
        <p:spPr>
          <a:xfrm>
            <a:off x="1235359" y="1698137"/>
            <a:ext cx="1987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/>
              <a:t>Định nghĩa giá trị của nhãn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7B727-08C8-1C31-B1AB-5B58A9570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7" y="2992466"/>
            <a:ext cx="1987797" cy="320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86AC2-FF25-4561-FD4A-9B6072DDF13C}"/>
              </a:ext>
            </a:extLst>
          </p:cNvPr>
          <p:cNvSpPr txBox="1"/>
          <p:nvPr/>
        </p:nvSpPr>
        <p:spPr>
          <a:xfrm>
            <a:off x="1239256" y="2700066"/>
            <a:ext cx="1987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/>
              <a:t>Logistic Regression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360933DE-1375-B8EB-EB63-F1B208F55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684" y="1848843"/>
            <a:ext cx="3448653" cy="2586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C9B58-3953-4CD0-6123-0169ED20B01C}"/>
              </a:ext>
            </a:extLst>
          </p:cNvPr>
          <p:cNvSpPr txBox="1"/>
          <p:nvPr/>
        </p:nvSpPr>
        <p:spPr>
          <a:xfrm>
            <a:off x="4412202" y="4889584"/>
            <a:ext cx="47317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75000"/>
                  </a:schemeClr>
                </a:solidFill>
              </a:rPr>
              <a:t>Source: </a:t>
            </a:r>
            <a:r>
              <a:rPr lang="en-US" sz="1050" i="1" dirty="0">
                <a:solidFill>
                  <a:schemeClr val="tx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Tập tin:Random forest diagram complete.png – Wikipedia tiếng Việt</a:t>
            </a:r>
            <a:endParaRPr lang="en-VN" sz="1050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5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/>
          <p:nvPr/>
        </p:nvSpPr>
        <p:spPr>
          <a:xfrm>
            <a:off x="1237900" y="1160925"/>
            <a:ext cx="3180000" cy="3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4784275" y="2257125"/>
            <a:ext cx="3501600" cy="1293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Experiments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4784275" y="1160925"/>
            <a:ext cx="761400" cy="76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04</a:t>
            </a:r>
            <a:endParaRPr sz="3200" b="1"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46832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Spatio</a:t>
            </a:r>
            <a:r>
              <a:rPr lang="en" dirty="0"/>
              <a:t>-Temporal Prediction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8" y="1200480"/>
            <a:ext cx="2182544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Perfomance Metrics</a:t>
            </a:r>
          </a:p>
        </p:txBody>
      </p:sp>
      <p:sp>
        <p:nvSpPr>
          <p:cNvPr id="7" name="Google Shape;335;p36">
            <a:extLst>
              <a:ext uri="{FF2B5EF4-FFF2-40B4-BE49-F238E27FC236}">
                <a16:creationId xmlns:a16="http://schemas.microsoft.com/office/drawing/2014/main" id="{04B514B6-E440-4A11-A42D-DDD3D60A546C}"/>
              </a:ext>
            </a:extLst>
          </p:cNvPr>
          <p:cNvSpPr/>
          <p:nvPr/>
        </p:nvSpPr>
        <p:spPr>
          <a:xfrm>
            <a:off x="1190970" y="2883414"/>
            <a:ext cx="2182544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7DC0B5-B567-468C-5B73-D3E3BE88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245" y="1278279"/>
            <a:ext cx="1990855" cy="1413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D95D0F-90C2-92D5-B352-BD4937966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70" y="3352407"/>
            <a:ext cx="6621380" cy="13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8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Exceedance Probability Prediction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8" y="1200480"/>
            <a:ext cx="2182544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Perfomance Metrics</a:t>
            </a:r>
          </a:p>
        </p:txBody>
      </p:sp>
      <p:sp>
        <p:nvSpPr>
          <p:cNvPr id="7" name="Google Shape;335;p36">
            <a:extLst>
              <a:ext uri="{FF2B5EF4-FFF2-40B4-BE49-F238E27FC236}">
                <a16:creationId xmlns:a16="http://schemas.microsoft.com/office/drawing/2014/main" id="{04B514B6-E440-4A11-A42D-DDD3D60A546C}"/>
              </a:ext>
            </a:extLst>
          </p:cNvPr>
          <p:cNvSpPr/>
          <p:nvPr/>
        </p:nvSpPr>
        <p:spPr>
          <a:xfrm>
            <a:off x="1235358" y="3608153"/>
            <a:ext cx="2182544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F9ED8-2252-36A0-9A22-64C940939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63" y="1734041"/>
            <a:ext cx="2431913" cy="1772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00A63-19FD-DC21-BAE3-2C87FA113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526" y="1837289"/>
            <a:ext cx="2010908" cy="459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4AEC40-7343-0A54-2828-A4940DB1E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75" y="1837289"/>
            <a:ext cx="1384728" cy="6888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5CDACE-20F9-84D6-9B6D-D694F0ED1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467" y="4141714"/>
            <a:ext cx="3200714" cy="560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751DFA-94F1-31B6-7A8B-EDE2FB56B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452" y="2667150"/>
            <a:ext cx="3967041" cy="20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1072050" y="441350"/>
            <a:ext cx="335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dk2"/>
                </a:solidFill>
              </a:rPr>
              <a:t>contents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6" name="Google Shape;296;p32"/>
          <p:cNvSpPr txBox="1">
            <a:spLocks noGrp="1"/>
          </p:cNvSpPr>
          <p:nvPr>
            <p:ph type="subTitle" idx="3"/>
          </p:nvPr>
        </p:nvSpPr>
        <p:spPr>
          <a:xfrm>
            <a:off x="1725151" y="2309460"/>
            <a:ext cx="2447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ubTitle" idx="1"/>
          </p:nvPr>
        </p:nvSpPr>
        <p:spPr>
          <a:xfrm>
            <a:off x="1722975" y="1200431"/>
            <a:ext cx="2447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problem</a:t>
            </a:r>
            <a:endParaRPr dirty="0"/>
          </a:p>
        </p:txBody>
      </p:sp>
      <p:sp>
        <p:nvSpPr>
          <p:cNvPr id="300" name="Google Shape;300;p32"/>
          <p:cNvSpPr txBox="1">
            <a:spLocks noGrp="1"/>
          </p:cNvSpPr>
          <p:nvPr>
            <p:ph type="subTitle" idx="5"/>
          </p:nvPr>
        </p:nvSpPr>
        <p:spPr>
          <a:xfrm>
            <a:off x="5593800" y="1200431"/>
            <a:ext cx="2447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302" name="Google Shape;302;p32"/>
          <p:cNvSpPr txBox="1">
            <a:spLocks noGrp="1"/>
          </p:cNvSpPr>
          <p:nvPr>
            <p:ph type="subTitle" idx="7"/>
          </p:nvPr>
        </p:nvSpPr>
        <p:spPr>
          <a:xfrm>
            <a:off x="5593800" y="2309460"/>
            <a:ext cx="2447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</a:t>
            </a:r>
            <a:endParaRPr dirty="0"/>
          </a:p>
        </p:txBody>
      </p:sp>
      <p:sp>
        <p:nvSpPr>
          <p:cNvPr id="305" name="Google Shape;305;p32"/>
          <p:cNvSpPr/>
          <p:nvPr/>
        </p:nvSpPr>
        <p:spPr>
          <a:xfrm>
            <a:off x="1072050" y="1427970"/>
            <a:ext cx="427200" cy="4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01</a:t>
            </a:r>
            <a:endParaRPr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74226" y="2534644"/>
            <a:ext cx="427200" cy="4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02</a:t>
            </a:r>
            <a:endParaRPr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4942875" y="1424208"/>
            <a:ext cx="427200" cy="4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03</a:t>
            </a:r>
            <a:endParaRPr b="1"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4942875" y="2531183"/>
            <a:ext cx="427200" cy="4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04</a:t>
            </a:r>
            <a:endParaRPr b="1"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241A7-8624-9025-3DEE-6483EDCEEBBB}"/>
              </a:ext>
            </a:extLst>
          </p:cNvPr>
          <p:cNvSpPr txBox="1"/>
          <p:nvPr/>
        </p:nvSpPr>
        <p:spPr>
          <a:xfrm>
            <a:off x="1723126" y="1574409"/>
            <a:ext cx="2050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/>
              <a:t>Giới thiệu về bài toán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BC232-3527-7093-DC76-57117E9F9861}"/>
              </a:ext>
            </a:extLst>
          </p:cNvPr>
          <p:cNvSpPr txBox="1"/>
          <p:nvPr/>
        </p:nvSpPr>
        <p:spPr>
          <a:xfrm>
            <a:off x="1725151" y="2727582"/>
            <a:ext cx="20509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/>
              <a:t>Data preprocessing</a:t>
            </a:r>
          </a:p>
          <a:p>
            <a:r>
              <a:rPr lang="en-VN" sz="1100" dirty="0"/>
              <a:t>Data Extraction</a:t>
            </a:r>
          </a:p>
          <a:p>
            <a:r>
              <a:rPr lang="en-VN" sz="1100" dirty="0"/>
              <a:t>Time Series Decomposition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7DF820-87ED-3C8E-A267-47783BBFA4C9}"/>
              </a:ext>
            </a:extLst>
          </p:cNvPr>
          <p:cNvSpPr txBox="1"/>
          <p:nvPr/>
        </p:nvSpPr>
        <p:spPr>
          <a:xfrm>
            <a:off x="5593800" y="1574409"/>
            <a:ext cx="263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/>
              <a:t>Vector Autoregressive Model (VAR)</a:t>
            </a:r>
          </a:p>
          <a:p>
            <a:r>
              <a:rPr lang="en-VN" sz="1100" dirty="0"/>
              <a:t>LightGBM</a:t>
            </a:r>
          </a:p>
          <a:p>
            <a:r>
              <a:rPr lang="en-VN" sz="1100" dirty="0"/>
              <a:t>Long short-term memory (LSTM)</a:t>
            </a:r>
          </a:p>
          <a:p>
            <a:endParaRPr lang="en-VN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4C4B80-40AA-C617-A20C-F14E9DCF7BC9}"/>
              </a:ext>
            </a:extLst>
          </p:cNvPr>
          <p:cNvSpPr txBox="1"/>
          <p:nvPr/>
        </p:nvSpPr>
        <p:spPr>
          <a:xfrm>
            <a:off x="5593801" y="2740639"/>
            <a:ext cx="1601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/>
              <a:t>Performance Metrics</a:t>
            </a:r>
          </a:p>
          <a:p>
            <a:r>
              <a:rPr lang="en-VN" sz="1100" dirty="0"/>
              <a:t>Results</a:t>
            </a:r>
          </a:p>
        </p:txBody>
      </p:sp>
      <p:sp>
        <p:nvSpPr>
          <p:cNvPr id="28" name="Google Shape;296;p32">
            <a:extLst>
              <a:ext uri="{FF2B5EF4-FFF2-40B4-BE49-F238E27FC236}">
                <a16:creationId xmlns:a16="http://schemas.microsoft.com/office/drawing/2014/main" id="{7106E814-5A99-94BF-8918-65D756C5D852}"/>
              </a:ext>
            </a:extLst>
          </p:cNvPr>
          <p:cNvSpPr txBox="1">
            <a:spLocks/>
          </p:cNvSpPr>
          <p:nvPr/>
        </p:nvSpPr>
        <p:spPr>
          <a:xfrm>
            <a:off x="1722975" y="3546169"/>
            <a:ext cx="2447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1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/>
              <a:t>Conclusion</a:t>
            </a:r>
          </a:p>
        </p:txBody>
      </p:sp>
      <p:sp>
        <p:nvSpPr>
          <p:cNvPr id="29" name="Google Shape;306;p32">
            <a:extLst>
              <a:ext uri="{FF2B5EF4-FFF2-40B4-BE49-F238E27FC236}">
                <a16:creationId xmlns:a16="http://schemas.microsoft.com/office/drawing/2014/main" id="{18ECAFBE-CEB0-A541-2E12-33EAFB18B564}"/>
              </a:ext>
            </a:extLst>
          </p:cNvPr>
          <p:cNvSpPr/>
          <p:nvPr/>
        </p:nvSpPr>
        <p:spPr>
          <a:xfrm>
            <a:off x="1072050" y="3771353"/>
            <a:ext cx="427200" cy="4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05</a:t>
            </a:r>
            <a:endParaRPr b="1"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C9836-A34A-AEFD-B83F-835597786661}"/>
              </a:ext>
            </a:extLst>
          </p:cNvPr>
          <p:cNvSpPr txBox="1"/>
          <p:nvPr/>
        </p:nvSpPr>
        <p:spPr>
          <a:xfrm>
            <a:off x="1722975" y="3964291"/>
            <a:ext cx="244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/>
              <a:t>Tóm tắt lại kết quả của bài toán</a:t>
            </a:r>
          </a:p>
        </p:txBody>
      </p:sp>
      <p:sp>
        <p:nvSpPr>
          <p:cNvPr id="31" name="Google Shape;296;p32">
            <a:extLst>
              <a:ext uri="{FF2B5EF4-FFF2-40B4-BE49-F238E27FC236}">
                <a16:creationId xmlns:a16="http://schemas.microsoft.com/office/drawing/2014/main" id="{246ABFAE-B6C7-181D-344A-5E73CD1C04F3}"/>
              </a:ext>
            </a:extLst>
          </p:cNvPr>
          <p:cNvSpPr txBox="1">
            <a:spLocks/>
          </p:cNvSpPr>
          <p:nvPr/>
        </p:nvSpPr>
        <p:spPr>
          <a:xfrm>
            <a:off x="5593800" y="3541950"/>
            <a:ext cx="2447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1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32" name="Google Shape;306;p32">
            <a:extLst>
              <a:ext uri="{FF2B5EF4-FFF2-40B4-BE49-F238E27FC236}">
                <a16:creationId xmlns:a16="http://schemas.microsoft.com/office/drawing/2014/main" id="{FDA470E0-CDF1-644A-2A7F-641D6AD41C30}"/>
              </a:ext>
            </a:extLst>
          </p:cNvPr>
          <p:cNvSpPr/>
          <p:nvPr/>
        </p:nvSpPr>
        <p:spPr>
          <a:xfrm>
            <a:off x="4942875" y="3767134"/>
            <a:ext cx="427200" cy="4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02</a:t>
            </a:r>
            <a:endParaRPr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3644C7-CAD4-C3FC-BE26-66E72777C4E7}"/>
              </a:ext>
            </a:extLst>
          </p:cNvPr>
          <p:cNvSpPr txBox="1"/>
          <p:nvPr/>
        </p:nvSpPr>
        <p:spPr>
          <a:xfrm>
            <a:off x="5593800" y="3960072"/>
            <a:ext cx="2351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/>
              <a:t>Xây dựng những hướng có thể phát triển thêm cho bài toán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/>
          <p:nvPr/>
        </p:nvSpPr>
        <p:spPr>
          <a:xfrm>
            <a:off x="1237900" y="1160925"/>
            <a:ext cx="3180000" cy="3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4784275" y="2257125"/>
            <a:ext cx="3501600" cy="1293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4784275" y="1160925"/>
            <a:ext cx="761400" cy="76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05</a:t>
            </a:r>
            <a:endParaRPr sz="3200" b="1"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386001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/>
          <p:nvPr/>
        </p:nvSpPr>
        <p:spPr>
          <a:xfrm>
            <a:off x="1225119" y="1088695"/>
            <a:ext cx="6835806" cy="16012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1"/>
          </p:nvPr>
        </p:nvSpPr>
        <p:spPr>
          <a:xfrm>
            <a:off x="1478133" y="1088695"/>
            <a:ext cx="6329778" cy="1512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200" b="1" u="sng" dirty="0">
                <a:latin typeface="Calibri" panose="020F0502020204030204" pitchFamily="34" charset="0"/>
                <a:cs typeface="Calibri" panose="020F0502020204030204" pitchFamily="34" charset="0"/>
              </a:rPr>
              <a:t>Bài toán dự đoán số bước đi và tốc độ trong tương lai</a:t>
            </a:r>
          </a:p>
          <a:p>
            <a:pPr marL="298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Phân tích dữ liệu cho các </a:t>
            </a: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kiểm định nghiệm đơn vị, độ trễ và nhân quả Granger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 là cần thiết cho việc xây dựng mô hình hồi quy VAR</a:t>
            </a:r>
          </a:p>
          <a:p>
            <a:pPr marL="298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Time Series Decomposition, đặc biệt là phương pháp </a:t>
            </a: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Singular Spectrum Analysis (SSA)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đóng vai trò quan trọng trong việc cải thiện chất lượng dự đoán của mô hình </a:t>
            </a: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  <a:p>
            <a:pPr marL="127000" indent="0" algn="just">
              <a:lnSpc>
                <a:spcPct val="150000"/>
              </a:lnSpc>
            </a:pPr>
            <a:endParaRPr lang="vi-V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335;p36">
            <a:extLst>
              <a:ext uri="{FF2B5EF4-FFF2-40B4-BE49-F238E27FC236}">
                <a16:creationId xmlns:a16="http://schemas.microsoft.com/office/drawing/2014/main" id="{7E92D467-293C-6BDC-81D4-046C05968CBC}"/>
              </a:ext>
            </a:extLst>
          </p:cNvPr>
          <p:cNvSpPr/>
          <p:nvPr/>
        </p:nvSpPr>
        <p:spPr>
          <a:xfrm>
            <a:off x="1225119" y="2903518"/>
            <a:ext cx="6835806" cy="1151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37;p36">
            <a:extLst>
              <a:ext uri="{FF2B5EF4-FFF2-40B4-BE49-F238E27FC236}">
                <a16:creationId xmlns:a16="http://schemas.microsoft.com/office/drawing/2014/main" id="{4A4BD113-DE11-FDC2-96BD-E2A82955D7AF}"/>
              </a:ext>
            </a:extLst>
          </p:cNvPr>
          <p:cNvSpPr txBox="1">
            <a:spLocks/>
          </p:cNvSpPr>
          <p:nvPr/>
        </p:nvSpPr>
        <p:spPr>
          <a:xfrm>
            <a:off x="1478133" y="3067755"/>
            <a:ext cx="6329778" cy="80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298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200" b="1" u="sng" dirty="0">
                <a:latin typeface="Calibri" panose="020F0502020204030204" pitchFamily="34" charset="0"/>
                <a:cs typeface="Calibri" panose="020F0502020204030204" pitchFamily="34" charset="0"/>
              </a:rPr>
              <a:t>Bài toán ước lượng xác suất khả năng hồi phục của bệnh nhân</a:t>
            </a:r>
          </a:p>
          <a:p>
            <a:pPr marL="298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Cách tiếp cận </a:t>
            </a: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Binary Classification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mang lại độ chính xác dự đoán cao </a:t>
            </a:r>
          </a:p>
        </p:txBody>
      </p:sp>
    </p:spTree>
    <p:extLst>
      <p:ext uri="{BB962C8B-B14F-4D97-AF65-F5344CB8AC3E}">
        <p14:creationId xmlns:p14="http://schemas.microsoft.com/office/powerpoint/2010/main" val="551432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/>
          <p:nvPr/>
        </p:nvSpPr>
        <p:spPr>
          <a:xfrm>
            <a:off x="1237900" y="1160925"/>
            <a:ext cx="3180000" cy="3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4784275" y="2257125"/>
            <a:ext cx="3501600" cy="1293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Future Work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4784275" y="1160925"/>
            <a:ext cx="761400" cy="76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06</a:t>
            </a:r>
            <a:endParaRPr sz="3200" b="1"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3253343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/>
          <p:nvPr/>
        </p:nvSpPr>
        <p:spPr>
          <a:xfrm>
            <a:off x="1225119" y="1088694"/>
            <a:ext cx="6835806" cy="2080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1"/>
          </p:nvPr>
        </p:nvSpPr>
        <p:spPr>
          <a:xfrm>
            <a:off x="1478133" y="1088694"/>
            <a:ext cx="6263195" cy="1690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200" b="1" u="sng" dirty="0">
                <a:latin typeface="Calibri" panose="020F0502020204030204" pitchFamily="34" charset="0"/>
                <a:cs typeface="Calibri" panose="020F0502020204030204" pitchFamily="34" charset="0"/>
              </a:rPr>
              <a:t>Bài toán dự đoán số bước đi và tốc độ trong tương lai</a:t>
            </a:r>
          </a:p>
          <a:p>
            <a:pPr marL="298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Mở rộng thêm các biến dữ liệu thời gian như độ dài trung bình bước đi, nhịp tim trong lúc hoạt động</a:t>
            </a:r>
          </a:p>
          <a:p>
            <a:pPr marL="298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Chuỗi thời gian đếm </a:t>
            </a:r>
            <a:r>
              <a:rPr lang="vi-VN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counts</a:t>
            </a: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có thể giải quyết vấn đề dự báo nguyên bằng </a:t>
            </a: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phương pháp Croston</a:t>
            </a:r>
          </a:p>
          <a:p>
            <a:pPr marL="298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Sử dụng thêm những lý thuyết và kỹ thuật thống kê trong tiền xử lý như </a:t>
            </a: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biến đổi Fourier, biến đổi Wavelet</a:t>
            </a:r>
          </a:p>
          <a:p>
            <a:pPr marL="298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335;p36">
            <a:extLst>
              <a:ext uri="{FF2B5EF4-FFF2-40B4-BE49-F238E27FC236}">
                <a16:creationId xmlns:a16="http://schemas.microsoft.com/office/drawing/2014/main" id="{8B9C760F-1506-9B24-1CEF-4EB8C904DA80}"/>
              </a:ext>
            </a:extLst>
          </p:cNvPr>
          <p:cNvSpPr/>
          <p:nvPr/>
        </p:nvSpPr>
        <p:spPr>
          <a:xfrm>
            <a:off x="1225119" y="3320249"/>
            <a:ext cx="6835806" cy="116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7;p36">
            <a:extLst>
              <a:ext uri="{FF2B5EF4-FFF2-40B4-BE49-F238E27FC236}">
                <a16:creationId xmlns:a16="http://schemas.microsoft.com/office/drawing/2014/main" id="{1F67FC37-1983-9C40-4E6C-79056ACD6731}"/>
              </a:ext>
            </a:extLst>
          </p:cNvPr>
          <p:cNvSpPr txBox="1">
            <a:spLocks/>
          </p:cNvSpPr>
          <p:nvPr/>
        </p:nvSpPr>
        <p:spPr>
          <a:xfrm>
            <a:off x="1478133" y="3320248"/>
            <a:ext cx="6329778" cy="116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298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200" b="1" u="sng" dirty="0">
                <a:latin typeface="Calibri" panose="020F0502020204030204" pitchFamily="34" charset="0"/>
                <a:cs typeface="Calibri" panose="020F0502020204030204" pitchFamily="34" charset="0"/>
              </a:rPr>
              <a:t>Bài toán ước lượng xác suất khả năng hồi phục của bệnh nhân</a:t>
            </a:r>
          </a:p>
          <a:p>
            <a:pPr marL="298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Sử dụng </a:t>
            </a: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phương pháp lấy mẫu Boostrap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 để tính kết quả xác suất trung bình cho cả khoảng thời gian tương lai xác định trước</a:t>
            </a:r>
          </a:p>
        </p:txBody>
      </p:sp>
    </p:spTree>
    <p:extLst>
      <p:ext uri="{BB962C8B-B14F-4D97-AF65-F5344CB8AC3E}">
        <p14:creationId xmlns:p14="http://schemas.microsoft.com/office/powerpoint/2010/main" val="1578361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05164-57B8-80DA-1B3A-3F56607C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7" y="1127403"/>
            <a:ext cx="5483318" cy="32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/>
          <p:nvPr/>
        </p:nvSpPr>
        <p:spPr>
          <a:xfrm>
            <a:off x="1225119" y="1088694"/>
            <a:ext cx="6835806" cy="2080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1"/>
          </p:nvPr>
        </p:nvSpPr>
        <p:spPr>
          <a:xfrm>
            <a:off x="3359089" y="1088694"/>
            <a:ext cx="2567865" cy="1399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just">
              <a:lnSpc>
                <a:spcPct val="150000"/>
              </a:lnSpc>
            </a:pPr>
            <a:r>
              <a:rPr lang="vi-VN" sz="7200" b="1" u="sng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640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/>
          <p:nvPr/>
        </p:nvSpPr>
        <p:spPr>
          <a:xfrm>
            <a:off x="1237900" y="1160925"/>
            <a:ext cx="3180000" cy="3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4784275" y="2257125"/>
            <a:ext cx="3501600" cy="20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About the problem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4784275" y="1160925"/>
            <a:ext cx="761400" cy="76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01</a:t>
            </a:r>
            <a:endParaRPr sz="3200" b="1"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/>
          <p:nvPr/>
        </p:nvSpPr>
        <p:spPr>
          <a:xfrm>
            <a:off x="1225119" y="1088695"/>
            <a:ext cx="6835806" cy="234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problem</a:t>
            </a:r>
            <a:endParaRPr dirty="0"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1"/>
          </p:nvPr>
        </p:nvSpPr>
        <p:spPr>
          <a:xfrm>
            <a:off x="1296140" y="1391695"/>
            <a:ext cx="6622741" cy="17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indent="-171450" algn="just">
              <a:buFont typeface="Courier New" panose="02070309020205020404" pitchFamily="49" charset="0"/>
              <a:buChar char="o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Dựa vào </a:t>
            </a:r>
            <a:r>
              <a:rPr lang="vi-VN" sz="1200" b="1" dirty="0">
                <a:latin typeface="Calibri" panose="020F0502020204030204" pitchFamily="34" charset="0"/>
                <a:cs typeface="Calibri" panose="020F0502020204030204" pitchFamily="34" charset="0"/>
              </a:rPr>
              <a:t>dữ liệu thời gian của các đặc trưng trong môi trường lâm sàng </a:t>
            </a: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để dự đoán và đánh giá khả năng hồi phục của bệnh nhân trong tương lai</a:t>
            </a:r>
          </a:p>
          <a:p>
            <a:pPr marL="298450" indent="-171450" algn="just">
              <a:buFont typeface="Arial" panose="020B0604020202020204" pitchFamily="34" charset="0"/>
              <a:buChar char="•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Ưu điểm: trợ giúp nhân viên y tế, không cần sự tham gia của các thiết bị y tế</a:t>
            </a:r>
          </a:p>
          <a:p>
            <a:pPr marL="298450" indent="-171450" algn="just">
              <a:buFont typeface="Arial" panose="020B0604020202020204" pitchFamily="34" charset="0"/>
              <a:buChar char="•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Hạn chế: chỉ áp dụng được cho một số loại bệnh</a:t>
            </a:r>
          </a:p>
          <a:p>
            <a:pPr marL="127000" indent="0" algn="just"/>
            <a:endParaRPr lang="vi-V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8450" indent="-171450" algn="just">
              <a:buFont typeface="Courier New" panose="02070309020205020404" pitchFamily="49" charset="0"/>
              <a:buChar char="o"/>
            </a:pPr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Mục tiêu:</a:t>
            </a:r>
          </a:p>
          <a:p>
            <a:pPr algn="just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(1) dự báo số bước và tốc độ đi bộ dựa vào chuỗi thời gian trong quá khứ</a:t>
            </a:r>
          </a:p>
          <a:p>
            <a:pPr algn="just"/>
            <a:r>
              <a:rPr lang="vi-VN" sz="1200" dirty="0">
                <a:latin typeface="Calibri" panose="020F0502020204030204" pitchFamily="34" charset="0"/>
                <a:cs typeface="Calibri" panose="020F0502020204030204" pitchFamily="34" charset="0"/>
              </a:rPr>
              <a:t>(2) ước lượng khả năng hồi phục của bệnh nhân trong khoảng thời gian được xác định trong tương lai</a:t>
            </a:r>
            <a:endParaRPr lang="en-V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9F3986-B3AC-2E0C-0E65-6EC7186C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04" y="3601229"/>
            <a:ext cx="5392392" cy="1258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/>
          <p:nvPr/>
        </p:nvSpPr>
        <p:spPr>
          <a:xfrm>
            <a:off x="1237900" y="1160925"/>
            <a:ext cx="3180000" cy="3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4784275" y="2257125"/>
            <a:ext cx="3501600" cy="20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Data analysis</a:t>
            </a:r>
            <a:endParaRPr sz="4800" dirty="0">
              <a:solidFill>
                <a:schemeClr val="dk2"/>
              </a:solidFill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4784275" y="1160925"/>
            <a:ext cx="761400" cy="76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02</a:t>
            </a:r>
            <a:endParaRPr sz="3200" b="1"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315264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/>
          <p:nvPr/>
        </p:nvSpPr>
        <p:spPr>
          <a:xfrm>
            <a:off x="1225119" y="1088695"/>
            <a:ext cx="3173766" cy="1006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>
                <a:latin typeface="Calibri"/>
                <a:cs typeface="Calibri"/>
              </a:rPr>
              <a:t>Tập dữ liệu RSPDC bao gồm chuỗi thời gian về số bước đi và tốc độ đi bộ của 31 đối tượng bệnh nhân đột quỵ. </a:t>
            </a: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F7ADF6-1E89-4B6F-31C8-BE653C13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19" y="918469"/>
            <a:ext cx="3173766" cy="3394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804D3-780B-7915-B38A-0E9ADF90A29D}"/>
              </a:ext>
            </a:extLst>
          </p:cNvPr>
          <p:cNvSpPr txBox="1"/>
          <p:nvPr/>
        </p:nvSpPr>
        <p:spPr>
          <a:xfrm>
            <a:off x="2681056" y="4789754"/>
            <a:ext cx="719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75000"/>
                  </a:schemeClr>
                </a:solidFill>
              </a:rPr>
              <a:t>Source: </a:t>
            </a:r>
            <a:r>
              <a:rPr lang="en-US" sz="1050" i="1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Synthetic Time-Series Data: A GAN approach | by Fabiana Clemente | Towards Data Science</a:t>
            </a:r>
            <a:endParaRPr lang="en-VN" sz="1050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5FBB421D-A7E9-5B0A-B365-E7B283BBB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47" y="2338451"/>
            <a:ext cx="3284738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2C175-B113-35D1-FC5D-ED16AD54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284" y="1014050"/>
            <a:ext cx="4310341" cy="2052076"/>
          </a:xfrm>
          <a:prstGeom prst="rect">
            <a:avLst/>
          </a:prstGeom>
        </p:spPr>
      </p:pic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8" y="1269963"/>
            <a:ext cx="1898459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/>
                <a:cs typeface="Calibri"/>
              </a:rPr>
              <a:t>Gap Filling Techniques</a:t>
            </a:r>
            <a:endParaRPr lang="vi-V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013E3-9024-9B23-AA51-C444DEE0B15C}"/>
              </a:ext>
            </a:extLst>
          </p:cNvPr>
          <p:cNvSpPr txBox="1"/>
          <p:nvPr/>
        </p:nvSpPr>
        <p:spPr>
          <a:xfrm>
            <a:off x="1162976" y="1884423"/>
            <a:ext cx="2414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Linear Interpolation</a:t>
            </a:r>
          </a:p>
        </p:txBody>
      </p:sp>
      <p:sp>
        <p:nvSpPr>
          <p:cNvPr id="11" name="Google Shape;335;p36">
            <a:extLst>
              <a:ext uri="{FF2B5EF4-FFF2-40B4-BE49-F238E27FC236}">
                <a16:creationId xmlns:a16="http://schemas.microsoft.com/office/drawing/2014/main" id="{EB555EF5-4C6B-0717-307E-821C45373869}"/>
              </a:ext>
            </a:extLst>
          </p:cNvPr>
          <p:cNvSpPr/>
          <p:nvPr/>
        </p:nvSpPr>
        <p:spPr>
          <a:xfrm>
            <a:off x="1235358" y="2973723"/>
            <a:ext cx="1898459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/>
                <a:cs typeface="Calibri"/>
              </a:rPr>
              <a:t>Split dataset</a:t>
            </a:r>
            <a:endParaRPr lang="vi-V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58202-A689-D329-6B19-B272FDBF03CF}"/>
              </a:ext>
            </a:extLst>
          </p:cNvPr>
          <p:cNvSpPr txBox="1"/>
          <p:nvPr/>
        </p:nvSpPr>
        <p:spPr>
          <a:xfrm>
            <a:off x="1162976" y="3565760"/>
            <a:ext cx="578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Thực hiện huấn luyện mô hình cho dữ liệu thời gian của 1 đối tượng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051275-688A-4BB2-6AD6-B8894033F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88" y="3936499"/>
            <a:ext cx="6125128" cy="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Extraction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9" y="1269963"/>
            <a:ext cx="2102646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/>
                <a:cs typeface="Calibri"/>
              </a:rPr>
              <a:t>Kiểm định nghiệm đơn vị</a:t>
            </a:r>
            <a:endParaRPr lang="vi-V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0211E14-836E-70E1-0B3B-364CE3B2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29" y="2252717"/>
            <a:ext cx="3175751" cy="183388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F86671C-BF11-E5D9-0CF8-D9779D8B8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1" y="2252717"/>
            <a:ext cx="3201842" cy="1833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2F7AC-CCBD-11C7-7AEA-7DF97958D839}"/>
              </a:ext>
            </a:extLst>
          </p:cNvPr>
          <p:cNvSpPr txBox="1"/>
          <p:nvPr/>
        </p:nvSpPr>
        <p:spPr>
          <a:xfrm>
            <a:off x="1235359" y="1775534"/>
            <a:ext cx="594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Xác định tính dừng của chuỗi bằng kiểm định Augmented Dickey-Fuller (ADF test)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6A4049-6105-9960-12A8-8EC08529B3DD}"/>
              </a:ext>
            </a:extLst>
          </p:cNvPr>
          <p:cNvCxnSpPr>
            <a:cxnSpLocks/>
          </p:cNvCxnSpPr>
          <p:nvPr/>
        </p:nvCxnSpPr>
        <p:spPr>
          <a:xfrm>
            <a:off x="4216893" y="3222594"/>
            <a:ext cx="719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1A7B1D-0021-86E6-F34F-7E01493F3878}"/>
              </a:ext>
            </a:extLst>
          </p:cNvPr>
          <p:cNvSpPr txBox="1"/>
          <p:nvPr/>
        </p:nvSpPr>
        <p:spPr>
          <a:xfrm>
            <a:off x="4127572" y="2983246"/>
            <a:ext cx="967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p-value &gt; 0.05</a:t>
            </a:r>
            <a:endParaRPr lang="en-VN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B5B5B4-7A70-A938-D516-E0D3760150B5}"/>
              </a:ext>
            </a:extLst>
          </p:cNvPr>
          <p:cNvSpPr txBox="1"/>
          <p:nvPr/>
        </p:nvSpPr>
        <p:spPr>
          <a:xfrm>
            <a:off x="4127572" y="3278058"/>
            <a:ext cx="967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Sai </a:t>
            </a:r>
            <a:r>
              <a:rPr lang="en-US" sz="800" dirty="0" err="1"/>
              <a:t>phân</a:t>
            </a:r>
            <a:r>
              <a:rPr lang="en-US" sz="800" dirty="0"/>
              <a:t> </a:t>
            </a:r>
            <a:r>
              <a:rPr lang="en-US" sz="800" dirty="0" err="1"/>
              <a:t>bậc</a:t>
            </a:r>
            <a:r>
              <a:rPr lang="en-US" sz="800" dirty="0"/>
              <a:t> 1</a:t>
            </a:r>
            <a:endParaRPr lang="en-VN" sz="8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319A3F8-C155-328B-95F7-4C2914E83A57}"/>
              </a:ext>
            </a:extLst>
          </p:cNvPr>
          <p:cNvCxnSpPr/>
          <p:nvPr/>
        </p:nvCxnSpPr>
        <p:spPr>
          <a:xfrm>
            <a:off x="1075557" y="4234649"/>
            <a:ext cx="522420" cy="319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6A6BDF-C709-05D0-84BF-32A58C31B8E9}"/>
              </a:ext>
            </a:extLst>
          </p:cNvPr>
          <p:cNvSpPr txBox="1"/>
          <p:nvPr/>
        </p:nvSpPr>
        <p:spPr>
          <a:xfrm>
            <a:off x="1638067" y="4394447"/>
            <a:ext cx="594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Chuỗi sai phân bậc 1 có tính dừng</a:t>
            </a:r>
          </a:p>
        </p:txBody>
      </p:sp>
    </p:spTree>
    <p:extLst>
      <p:ext uri="{BB962C8B-B14F-4D97-AF65-F5344CB8AC3E}">
        <p14:creationId xmlns:p14="http://schemas.microsoft.com/office/powerpoint/2010/main" val="377492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Extraction</a:t>
            </a:r>
            <a:endParaRPr dirty="0"/>
          </a:p>
        </p:txBody>
      </p:sp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442BA0EA-778D-7370-8B6C-D252D0CF1D7C}"/>
              </a:ext>
            </a:extLst>
          </p:cNvPr>
          <p:cNvSpPr/>
          <p:nvPr/>
        </p:nvSpPr>
        <p:spPr>
          <a:xfrm>
            <a:off x="1235359" y="1269963"/>
            <a:ext cx="2102646" cy="399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1" dirty="0">
                <a:latin typeface="Calibri"/>
                <a:cs typeface="Calibri"/>
              </a:rPr>
              <a:t>Kiểm định độ trễ (lag)</a:t>
            </a:r>
            <a:endParaRPr lang="vi-V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D33D0B9-577A-ACA9-7139-3FA852E3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59" y="1750736"/>
            <a:ext cx="4765946" cy="124483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0DC247D-30F9-1611-8EC0-BC14495F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59" y="3042987"/>
            <a:ext cx="5760245" cy="11187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353B5F-CA63-A035-877C-0A31BFBE8222}"/>
              </a:ext>
            </a:extLst>
          </p:cNvPr>
          <p:cNvCxnSpPr/>
          <p:nvPr/>
        </p:nvCxnSpPr>
        <p:spPr>
          <a:xfrm>
            <a:off x="3933489" y="4420991"/>
            <a:ext cx="363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24023F-AAF5-7AA7-B875-6932566B6DB4}"/>
              </a:ext>
            </a:extLst>
          </p:cNvPr>
          <p:cNvSpPr txBox="1"/>
          <p:nvPr/>
        </p:nvSpPr>
        <p:spPr>
          <a:xfrm>
            <a:off x="6329777" y="2036473"/>
            <a:ext cx="2237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000" dirty="0"/>
              <a:t>Mối liên hệ giữa </a:t>
            </a:r>
          </a:p>
          <a:p>
            <a:pPr algn="ctr"/>
            <a:r>
              <a:rPr lang="en-VN" sz="1000" dirty="0"/>
              <a:t>biến counts - độ trễ của biến speed, </a:t>
            </a:r>
          </a:p>
          <a:p>
            <a:pPr algn="ctr"/>
            <a:r>
              <a:rPr lang="en-US" sz="1000" dirty="0"/>
              <a:t>v</a:t>
            </a:r>
            <a:r>
              <a:rPr lang="en-VN" sz="1000" dirty="0"/>
              <a:t>à ngược lại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0E042-2EAA-C23D-899C-97CC0197A755}"/>
              </a:ext>
            </a:extLst>
          </p:cNvPr>
          <p:cNvSpPr txBox="1"/>
          <p:nvPr/>
        </p:nvSpPr>
        <p:spPr>
          <a:xfrm>
            <a:off x="1235359" y="4297881"/>
            <a:ext cx="2848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000" dirty="0"/>
              <a:t>Độ trễ tối ưu khi chỉ số AIC đạt nhỏ nhất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C3700-B899-CEF9-A2EC-4F3FBD682D94}"/>
              </a:ext>
            </a:extLst>
          </p:cNvPr>
          <p:cNvSpPr txBox="1"/>
          <p:nvPr/>
        </p:nvSpPr>
        <p:spPr>
          <a:xfrm>
            <a:off x="4297473" y="4297880"/>
            <a:ext cx="638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lag = 3</a:t>
            </a:r>
            <a:endParaRPr lang="en-VN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2C9B79-C47C-A4B4-A174-414538DF4B0C}"/>
              </a:ext>
            </a:extLst>
          </p:cNvPr>
          <p:cNvCxnSpPr/>
          <p:nvPr/>
        </p:nvCxnSpPr>
        <p:spPr>
          <a:xfrm>
            <a:off x="5965793" y="2309585"/>
            <a:ext cx="363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66099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Status at Pandemic Times by Slidesgo">
  <a:themeElements>
    <a:clrScheme name="Simple Light">
      <a:dk1>
        <a:srgbClr val="000000"/>
      </a:dk1>
      <a:lt1>
        <a:srgbClr val="FFFFFF"/>
      </a:lt1>
      <a:dk2>
        <a:srgbClr val="98AF35"/>
      </a:dk2>
      <a:lt2>
        <a:srgbClr val="EEEEEE"/>
      </a:lt2>
      <a:accent1>
        <a:srgbClr val="BFD369"/>
      </a:accent1>
      <a:accent2>
        <a:srgbClr val="FFEA77"/>
      </a:accent2>
      <a:accent3>
        <a:srgbClr val="FFD800"/>
      </a:accent3>
      <a:accent4>
        <a:srgbClr val="98AF35"/>
      </a:accent4>
      <a:accent5>
        <a:srgbClr val="FFEA77"/>
      </a:accent5>
      <a:accent6>
        <a:srgbClr val="98AF35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869</Words>
  <Application>Microsoft Macintosh PowerPoint</Application>
  <PresentationFormat>On-screen Show (16:9)</PresentationFormat>
  <Paragraphs>133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Arial</vt:lpstr>
      <vt:lpstr>Exo</vt:lpstr>
      <vt:lpstr>Courier New</vt:lpstr>
      <vt:lpstr>Archivo</vt:lpstr>
      <vt:lpstr>Business Status at Pandemic Times by Slidesgo</vt:lpstr>
      <vt:lpstr>Phân tích dữ liệu chuỗi thời gian trong bài toán đánh giá và dự đoán khả năng hồi phục của bệnh nhân đột quỵ</vt:lpstr>
      <vt:lpstr>Table of contents</vt:lpstr>
      <vt:lpstr>About the problem</vt:lpstr>
      <vt:lpstr>About the problem</vt:lpstr>
      <vt:lpstr>Data analysis</vt:lpstr>
      <vt:lpstr>Dataset</vt:lpstr>
      <vt:lpstr>Data Preprocessing</vt:lpstr>
      <vt:lpstr>Data Extraction</vt:lpstr>
      <vt:lpstr>Data Extraction</vt:lpstr>
      <vt:lpstr>Data Extraction</vt:lpstr>
      <vt:lpstr>Time Series Decomposition</vt:lpstr>
      <vt:lpstr>Methodology</vt:lpstr>
      <vt:lpstr>Spatio-Temporal Prediction</vt:lpstr>
      <vt:lpstr>Spatio-Temporal Prediction</vt:lpstr>
      <vt:lpstr>Spatio-Temporal Prediction</vt:lpstr>
      <vt:lpstr>Exceedance Probability Prediction</vt:lpstr>
      <vt:lpstr>Experiments</vt:lpstr>
      <vt:lpstr>Spatio-Temporal Prediction</vt:lpstr>
      <vt:lpstr>Exceedance Probability Prediction</vt:lpstr>
      <vt:lpstr>Conclusion</vt:lpstr>
      <vt:lpstr>Conclusion</vt:lpstr>
      <vt:lpstr>Future Work</vt:lpstr>
      <vt:lpstr>Future Work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dữ liệu chuỗi thời gian trong bài toán đánh giá và dự đoán khả năng hồi phục của bệnh nhân đột quỵ</dc:title>
  <cp:lastModifiedBy>Tran Le Phuong Thao 20200604</cp:lastModifiedBy>
  <cp:revision>6</cp:revision>
  <dcterms:modified xsi:type="dcterms:W3CDTF">2022-06-21T03:50:47Z</dcterms:modified>
</cp:coreProperties>
</file>